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260" r:id="rId2"/>
    <p:sldId id="257" r:id="rId3"/>
    <p:sldId id="258" r:id="rId4"/>
    <p:sldId id="273" r:id="rId5"/>
    <p:sldId id="259" r:id="rId6"/>
    <p:sldId id="261" r:id="rId7"/>
    <p:sldId id="262" r:id="rId8"/>
    <p:sldId id="263" r:id="rId9"/>
    <p:sldId id="270" r:id="rId10"/>
    <p:sldId id="264" r:id="rId11"/>
    <p:sldId id="265" r:id="rId12"/>
    <p:sldId id="266" r:id="rId13"/>
    <p:sldId id="267" r:id="rId14"/>
    <p:sldId id="269" r:id="rId15"/>
    <p:sldId id="271" r:id="rId16"/>
    <p:sldId id="272" r:id="rId17"/>
    <p:sldId id="268" r:id="rId18"/>
    <p:sldId id="274"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36C0A"/>
    <a:srgbClr val="1F4B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61" autoAdjust="0"/>
    <p:restoredTop sz="67476"/>
  </p:normalViewPr>
  <p:slideViewPr>
    <p:cSldViewPr snapToGrid="0">
      <p:cViewPr>
        <p:scale>
          <a:sx n="84" d="100"/>
          <a:sy n="84" d="100"/>
        </p:scale>
        <p:origin x="984" y="-2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notesMaster" Target="notesMasters/notesMaster1.xml"/><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99C9E7-23E9-6D4B-A82A-A4CA5CF4A1A1}" type="datetimeFigureOut">
              <a:rPr lang="en-US" smtClean="0"/>
              <a:t>5/23/16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13CFB3-F734-4743-8465-5BD6504DE2FA}" type="slidenum">
              <a:rPr lang="en-US" smtClean="0"/>
              <a:t>‹#›</a:t>
            </a:fld>
            <a:endParaRPr lang="en-US"/>
          </a:p>
        </p:txBody>
      </p:sp>
    </p:spTree>
    <p:extLst>
      <p:ext uri="{BB962C8B-B14F-4D97-AF65-F5344CB8AC3E}">
        <p14:creationId xmlns:p14="http://schemas.microsoft.com/office/powerpoint/2010/main" val="4346715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CE13CFB3-F734-4743-8465-5BD6504DE2FA}" type="slidenum">
              <a:rPr lang="en-US" smtClean="0"/>
              <a:t>2</a:t>
            </a:fld>
            <a:endParaRPr lang="en-US"/>
          </a:p>
        </p:txBody>
      </p:sp>
    </p:spTree>
    <p:extLst>
      <p:ext uri="{BB962C8B-B14F-4D97-AF65-F5344CB8AC3E}">
        <p14:creationId xmlns:p14="http://schemas.microsoft.com/office/powerpoint/2010/main" val="19328405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CE13CFB3-F734-4743-8465-5BD6504DE2FA}" type="slidenum">
              <a:rPr lang="en-US" smtClean="0"/>
              <a:t>11</a:t>
            </a:fld>
            <a:endParaRPr lang="en-US"/>
          </a:p>
        </p:txBody>
      </p:sp>
    </p:spTree>
    <p:extLst>
      <p:ext uri="{BB962C8B-B14F-4D97-AF65-F5344CB8AC3E}">
        <p14:creationId xmlns:p14="http://schemas.microsoft.com/office/powerpoint/2010/main" val="18233187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CE13CFB3-F734-4743-8465-5BD6504DE2FA}" type="slidenum">
              <a:rPr lang="en-US" smtClean="0"/>
              <a:t>12</a:t>
            </a:fld>
            <a:endParaRPr lang="en-US"/>
          </a:p>
        </p:txBody>
      </p:sp>
    </p:spTree>
    <p:extLst>
      <p:ext uri="{BB962C8B-B14F-4D97-AF65-F5344CB8AC3E}">
        <p14:creationId xmlns:p14="http://schemas.microsoft.com/office/powerpoint/2010/main" val="1013207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13CFB3-F734-4743-8465-5BD6504DE2FA}" type="slidenum">
              <a:rPr lang="en-US" smtClean="0"/>
              <a:t>13</a:t>
            </a:fld>
            <a:endParaRPr lang="en-US"/>
          </a:p>
        </p:txBody>
      </p:sp>
    </p:spTree>
    <p:extLst>
      <p:ext uri="{BB962C8B-B14F-4D97-AF65-F5344CB8AC3E}">
        <p14:creationId xmlns:p14="http://schemas.microsoft.com/office/powerpoint/2010/main" val="18188079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13CFB3-F734-4743-8465-5BD6504DE2FA}" type="slidenum">
              <a:rPr lang="en-US" smtClean="0"/>
              <a:t>14</a:t>
            </a:fld>
            <a:endParaRPr lang="en-US"/>
          </a:p>
        </p:txBody>
      </p:sp>
    </p:spTree>
    <p:extLst>
      <p:ext uri="{BB962C8B-B14F-4D97-AF65-F5344CB8AC3E}">
        <p14:creationId xmlns:p14="http://schemas.microsoft.com/office/powerpoint/2010/main" val="255765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CE13CFB3-F734-4743-8465-5BD6504DE2FA}" type="slidenum">
              <a:rPr lang="en-US" smtClean="0"/>
              <a:t>15</a:t>
            </a:fld>
            <a:endParaRPr lang="en-US"/>
          </a:p>
        </p:txBody>
      </p:sp>
    </p:spTree>
    <p:extLst>
      <p:ext uri="{BB962C8B-B14F-4D97-AF65-F5344CB8AC3E}">
        <p14:creationId xmlns:p14="http://schemas.microsoft.com/office/powerpoint/2010/main" val="19114546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13CFB3-F734-4743-8465-5BD6504DE2FA}" type="slidenum">
              <a:rPr lang="en-US" smtClean="0"/>
              <a:t>16</a:t>
            </a:fld>
            <a:endParaRPr lang="en-US"/>
          </a:p>
        </p:txBody>
      </p:sp>
    </p:spTree>
    <p:extLst>
      <p:ext uri="{BB962C8B-B14F-4D97-AF65-F5344CB8AC3E}">
        <p14:creationId xmlns:p14="http://schemas.microsoft.com/office/powerpoint/2010/main" val="15183919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13CFB3-F734-4743-8465-5BD6504DE2FA}" type="slidenum">
              <a:rPr lang="en-US" smtClean="0"/>
              <a:t>17</a:t>
            </a:fld>
            <a:endParaRPr lang="en-US"/>
          </a:p>
        </p:txBody>
      </p:sp>
    </p:spTree>
    <p:extLst>
      <p:ext uri="{BB962C8B-B14F-4D97-AF65-F5344CB8AC3E}">
        <p14:creationId xmlns:p14="http://schemas.microsoft.com/office/powerpoint/2010/main" val="8691411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CE13CFB3-F734-4743-8465-5BD6504DE2FA}" type="slidenum">
              <a:rPr lang="en-US" smtClean="0"/>
              <a:t>3</a:t>
            </a:fld>
            <a:endParaRPr lang="en-US"/>
          </a:p>
        </p:txBody>
      </p:sp>
    </p:spTree>
    <p:extLst>
      <p:ext uri="{BB962C8B-B14F-4D97-AF65-F5344CB8AC3E}">
        <p14:creationId xmlns:p14="http://schemas.microsoft.com/office/powerpoint/2010/main" val="16176565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s-IS" baseline="0" dirty="0" smtClean="0"/>
          </a:p>
        </p:txBody>
      </p:sp>
      <p:sp>
        <p:nvSpPr>
          <p:cNvPr id="4" name="Slide Number Placeholder 3"/>
          <p:cNvSpPr>
            <a:spLocks noGrp="1"/>
          </p:cNvSpPr>
          <p:nvPr>
            <p:ph type="sldNum" sz="quarter" idx="10"/>
          </p:nvPr>
        </p:nvSpPr>
        <p:spPr/>
        <p:txBody>
          <a:bodyPr/>
          <a:lstStyle/>
          <a:p>
            <a:fld id="{CE13CFB3-F734-4743-8465-5BD6504DE2FA}" type="slidenum">
              <a:rPr lang="en-US" smtClean="0"/>
              <a:t>4</a:t>
            </a:fld>
            <a:endParaRPr lang="en-US"/>
          </a:p>
        </p:txBody>
      </p:sp>
    </p:spTree>
    <p:extLst>
      <p:ext uri="{BB962C8B-B14F-4D97-AF65-F5344CB8AC3E}">
        <p14:creationId xmlns:p14="http://schemas.microsoft.com/office/powerpoint/2010/main" val="3885204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CE13CFB3-F734-4743-8465-5BD6504DE2FA}" type="slidenum">
              <a:rPr lang="en-US" smtClean="0"/>
              <a:t>5</a:t>
            </a:fld>
            <a:endParaRPr lang="en-US"/>
          </a:p>
        </p:txBody>
      </p:sp>
    </p:spTree>
    <p:extLst>
      <p:ext uri="{BB962C8B-B14F-4D97-AF65-F5344CB8AC3E}">
        <p14:creationId xmlns:p14="http://schemas.microsoft.com/office/powerpoint/2010/main" val="14761437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CE13CFB3-F734-4743-8465-5BD6504DE2FA}" type="slidenum">
              <a:rPr lang="en-US" smtClean="0"/>
              <a:t>6</a:t>
            </a:fld>
            <a:endParaRPr lang="en-US"/>
          </a:p>
        </p:txBody>
      </p:sp>
    </p:spTree>
    <p:extLst>
      <p:ext uri="{BB962C8B-B14F-4D97-AF65-F5344CB8AC3E}">
        <p14:creationId xmlns:p14="http://schemas.microsoft.com/office/powerpoint/2010/main" val="8252984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CE13CFB3-F734-4743-8465-5BD6504DE2FA}" type="slidenum">
              <a:rPr lang="en-US" smtClean="0"/>
              <a:t>7</a:t>
            </a:fld>
            <a:endParaRPr lang="en-US"/>
          </a:p>
        </p:txBody>
      </p:sp>
    </p:spTree>
    <p:extLst>
      <p:ext uri="{BB962C8B-B14F-4D97-AF65-F5344CB8AC3E}">
        <p14:creationId xmlns:p14="http://schemas.microsoft.com/office/powerpoint/2010/main" val="3399898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CE13CFB3-F734-4743-8465-5BD6504DE2FA}" type="slidenum">
              <a:rPr lang="en-US" smtClean="0"/>
              <a:t>8</a:t>
            </a:fld>
            <a:endParaRPr lang="en-US"/>
          </a:p>
        </p:txBody>
      </p:sp>
    </p:spTree>
    <p:extLst>
      <p:ext uri="{BB962C8B-B14F-4D97-AF65-F5344CB8AC3E}">
        <p14:creationId xmlns:p14="http://schemas.microsoft.com/office/powerpoint/2010/main" val="17646097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CE13CFB3-F734-4743-8465-5BD6504DE2FA}" type="slidenum">
              <a:rPr lang="en-US" smtClean="0"/>
              <a:t>9</a:t>
            </a:fld>
            <a:endParaRPr lang="en-US"/>
          </a:p>
        </p:txBody>
      </p:sp>
    </p:spTree>
    <p:extLst>
      <p:ext uri="{BB962C8B-B14F-4D97-AF65-F5344CB8AC3E}">
        <p14:creationId xmlns:p14="http://schemas.microsoft.com/office/powerpoint/2010/main" val="16657347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13CFB3-F734-4743-8465-5BD6504DE2FA}" type="slidenum">
              <a:rPr lang="en-US" smtClean="0"/>
              <a:t>10</a:t>
            </a:fld>
            <a:endParaRPr lang="en-US"/>
          </a:p>
        </p:txBody>
      </p:sp>
    </p:spTree>
    <p:extLst>
      <p:ext uri="{BB962C8B-B14F-4D97-AF65-F5344CB8AC3E}">
        <p14:creationId xmlns:p14="http://schemas.microsoft.com/office/powerpoint/2010/main" val="18667288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rgbClr val="1F4B7D"/>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rgbClr val="1F4B7D"/>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 name="Rectangle 9"/>
          <p:cNvSpPr/>
          <p:nvPr userDrawn="1"/>
        </p:nvSpPr>
        <p:spPr>
          <a:xfrm>
            <a:off x="0" y="6562916"/>
            <a:ext cx="12192001" cy="65998"/>
          </a:xfrm>
          <a:prstGeom prst="rect">
            <a:avLst/>
          </a:prstGeom>
          <a:solidFill>
            <a:srgbClr val="E36C0A"/>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05505" y="6060562"/>
            <a:ext cx="3545605" cy="784737"/>
          </a:xfrm>
          <a:prstGeom prst="rect">
            <a:avLst/>
          </a:prstGeom>
        </p:spPr>
      </p:pic>
      <p:sp>
        <p:nvSpPr>
          <p:cNvPr id="13" name="Slide Number Placeholder 5"/>
          <p:cNvSpPr>
            <a:spLocks noGrp="1"/>
          </p:cNvSpPr>
          <p:nvPr>
            <p:ph type="sldNum" sz="quarter" idx="4"/>
          </p:nvPr>
        </p:nvSpPr>
        <p:spPr>
          <a:xfrm>
            <a:off x="11132358" y="6628914"/>
            <a:ext cx="1059642" cy="195996"/>
          </a:xfrm>
          <a:prstGeom prst="rect">
            <a:avLst/>
          </a:prstGeom>
        </p:spPr>
        <p:txBody>
          <a:bodyPr vert="horz" lIns="91440" tIns="45720" rIns="91440" bIns="45720" rtlCol="0" anchor="ctr"/>
          <a:lstStyle>
            <a:lvl1pPr algn="r">
              <a:defRPr sz="1200">
                <a:solidFill>
                  <a:srgbClr val="1F4B7D"/>
                </a:solidFill>
              </a:defRPr>
            </a:lvl1pPr>
          </a:lstStyle>
          <a:p>
            <a:fld id="{8D926933-0137-4E61-A02C-56171453DCD0}" type="slidenum">
              <a:rPr lang="en-US" smtClean="0"/>
              <a:pPr/>
              <a:t>‹#›</a:t>
            </a:fld>
            <a:endParaRPr lang="en-US"/>
          </a:p>
        </p:txBody>
      </p:sp>
    </p:spTree>
    <p:extLst>
      <p:ext uri="{BB962C8B-B14F-4D97-AF65-F5344CB8AC3E}">
        <p14:creationId xmlns:p14="http://schemas.microsoft.com/office/powerpoint/2010/main" val="332380378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8D926933-0137-4E61-A02C-56171453DCD0}" type="slidenum">
              <a:rPr lang="en-US" smtClean="0"/>
              <a:t>‹#›</a:t>
            </a:fld>
            <a:endParaRPr lang="en-US"/>
          </a:p>
        </p:txBody>
      </p:sp>
    </p:spTree>
    <p:extLst>
      <p:ext uri="{BB962C8B-B14F-4D97-AF65-F5344CB8AC3E}">
        <p14:creationId xmlns:p14="http://schemas.microsoft.com/office/powerpoint/2010/main" val="101968138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414778"/>
            <a:ext cx="2628900"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0" y="6562916"/>
            <a:ext cx="12192001" cy="65998"/>
          </a:xfrm>
          <a:prstGeom prst="rect">
            <a:avLst/>
          </a:prstGeom>
          <a:solidFill>
            <a:srgbClr val="E36C0A"/>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05505" y="6060562"/>
            <a:ext cx="3545605" cy="784737"/>
          </a:xfrm>
          <a:prstGeom prst="rect">
            <a:avLst/>
          </a:prstGeom>
        </p:spPr>
      </p:pic>
      <p:sp>
        <p:nvSpPr>
          <p:cNvPr id="11" name="Slide Number Placeholder 5"/>
          <p:cNvSpPr>
            <a:spLocks noGrp="1"/>
          </p:cNvSpPr>
          <p:nvPr>
            <p:ph type="sldNum" sz="quarter" idx="4"/>
          </p:nvPr>
        </p:nvSpPr>
        <p:spPr>
          <a:xfrm>
            <a:off x="11132358" y="6628914"/>
            <a:ext cx="1059642" cy="195996"/>
          </a:xfrm>
          <a:prstGeom prst="rect">
            <a:avLst/>
          </a:prstGeom>
        </p:spPr>
        <p:txBody>
          <a:bodyPr vert="horz" lIns="91440" tIns="45720" rIns="91440" bIns="45720" rtlCol="0" anchor="ctr"/>
          <a:lstStyle>
            <a:lvl1pPr algn="r">
              <a:defRPr sz="1200">
                <a:solidFill>
                  <a:srgbClr val="1F4B7D"/>
                </a:solidFill>
              </a:defRPr>
            </a:lvl1pPr>
          </a:lstStyle>
          <a:p>
            <a:fld id="{8D926933-0137-4E61-A02C-56171453DCD0}" type="slidenum">
              <a:rPr lang="en-US" smtClean="0"/>
              <a:pPr/>
              <a:t>‹#›</a:t>
            </a:fld>
            <a:endParaRPr lang="en-US"/>
          </a:p>
        </p:txBody>
      </p:sp>
    </p:spTree>
    <p:extLst>
      <p:ext uri="{BB962C8B-B14F-4D97-AF65-F5344CB8AC3E}">
        <p14:creationId xmlns:p14="http://schemas.microsoft.com/office/powerpoint/2010/main" val="231303246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5"/>
          <p:cNvSpPr>
            <a:spLocks noGrp="1"/>
          </p:cNvSpPr>
          <p:nvPr>
            <p:ph type="sldNum" sz="quarter" idx="4"/>
          </p:nvPr>
        </p:nvSpPr>
        <p:spPr>
          <a:xfrm>
            <a:off x="11132358" y="6628914"/>
            <a:ext cx="1059642" cy="195996"/>
          </a:xfrm>
          <a:prstGeom prst="rect">
            <a:avLst/>
          </a:prstGeom>
        </p:spPr>
        <p:txBody>
          <a:bodyPr vert="horz" lIns="91440" tIns="45720" rIns="91440" bIns="45720" rtlCol="0" anchor="ctr"/>
          <a:lstStyle>
            <a:lvl1pPr algn="r">
              <a:defRPr sz="1200">
                <a:solidFill>
                  <a:srgbClr val="1F4B7D"/>
                </a:solidFill>
              </a:defRPr>
            </a:lvl1pPr>
          </a:lstStyle>
          <a:p>
            <a:fld id="{8D926933-0137-4E61-A02C-56171453DCD0}" type="slidenum">
              <a:rPr lang="en-US" smtClean="0"/>
              <a:pPr/>
              <a:t>‹#›</a:t>
            </a:fld>
            <a:endParaRPr lang="en-US" dirty="0"/>
          </a:p>
        </p:txBody>
      </p:sp>
    </p:spTree>
    <p:extLst>
      <p:ext uri="{BB962C8B-B14F-4D97-AF65-F5344CB8AC3E}">
        <p14:creationId xmlns:p14="http://schemas.microsoft.com/office/powerpoint/2010/main" val="312555819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rgbClr val="1F4B7D"/>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rgbClr val="1F4B7D"/>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 name="Rectangle 9"/>
          <p:cNvSpPr/>
          <p:nvPr userDrawn="1"/>
        </p:nvSpPr>
        <p:spPr>
          <a:xfrm>
            <a:off x="0" y="6562916"/>
            <a:ext cx="12192001" cy="65998"/>
          </a:xfrm>
          <a:prstGeom prst="rect">
            <a:avLst/>
          </a:prstGeom>
          <a:solidFill>
            <a:srgbClr val="E36C0A"/>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Slide Number Placeholder 5"/>
          <p:cNvSpPr>
            <a:spLocks noGrp="1"/>
          </p:cNvSpPr>
          <p:nvPr>
            <p:ph type="sldNum" sz="quarter" idx="4"/>
          </p:nvPr>
        </p:nvSpPr>
        <p:spPr>
          <a:xfrm>
            <a:off x="11132358" y="6628914"/>
            <a:ext cx="1059642" cy="195996"/>
          </a:xfrm>
          <a:prstGeom prst="rect">
            <a:avLst/>
          </a:prstGeom>
        </p:spPr>
        <p:txBody>
          <a:bodyPr vert="horz" lIns="91440" tIns="45720" rIns="91440" bIns="45720" rtlCol="0" anchor="ctr"/>
          <a:lstStyle>
            <a:lvl1pPr algn="r">
              <a:defRPr sz="1200">
                <a:solidFill>
                  <a:srgbClr val="1F4B7D"/>
                </a:solidFill>
              </a:defRPr>
            </a:lvl1pPr>
          </a:lstStyle>
          <a:p>
            <a:fld id="{8D926933-0137-4E61-A02C-56171453DCD0}" type="slidenum">
              <a:rPr lang="en-US" smtClean="0"/>
              <a:pPr/>
              <a:t>‹#›</a:t>
            </a:fld>
            <a:endParaRPr lang="en-US"/>
          </a:p>
        </p:txBody>
      </p:sp>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05505" y="6060562"/>
            <a:ext cx="3545605" cy="784737"/>
          </a:xfrm>
          <a:prstGeom prst="rect">
            <a:avLst/>
          </a:prstGeom>
        </p:spPr>
      </p:pic>
    </p:spTree>
    <p:extLst>
      <p:ext uri="{BB962C8B-B14F-4D97-AF65-F5344CB8AC3E}">
        <p14:creationId xmlns:p14="http://schemas.microsoft.com/office/powerpoint/2010/main" val="107659523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515107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rgbClr val="1F4B7D"/>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rgbClr val="1F4B7D"/>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lide Number Placeholder 8"/>
          <p:cNvSpPr>
            <a:spLocks noGrp="1"/>
          </p:cNvSpPr>
          <p:nvPr>
            <p:ph type="sldNum" sz="quarter" idx="12"/>
          </p:nvPr>
        </p:nvSpPr>
        <p:spPr/>
        <p:txBody>
          <a:bodyPr/>
          <a:lstStyle/>
          <a:p>
            <a:fld id="{8D926933-0137-4E61-A02C-56171453DCD0}" type="slidenum">
              <a:rPr lang="en-US" smtClean="0"/>
              <a:t>‹#›</a:t>
            </a:fld>
            <a:endParaRPr lang="en-US"/>
          </a:p>
        </p:txBody>
      </p:sp>
    </p:spTree>
    <p:extLst>
      <p:ext uri="{BB962C8B-B14F-4D97-AF65-F5344CB8AC3E}">
        <p14:creationId xmlns:p14="http://schemas.microsoft.com/office/powerpoint/2010/main" val="122083244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5" name="Slide Number Placeholder 4"/>
          <p:cNvSpPr>
            <a:spLocks noGrp="1"/>
          </p:cNvSpPr>
          <p:nvPr>
            <p:ph type="sldNum" sz="quarter" idx="12"/>
          </p:nvPr>
        </p:nvSpPr>
        <p:spPr/>
        <p:txBody>
          <a:bodyPr/>
          <a:lstStyle/>
          <a:p>
            <a:fld id="{8D926933-0137-4E61-A02C-56171453DCD0}" type="slidenum">
              <a:rPr lang="en-US" smtClean="0"/>
              <a:t>‹#›</a:t>
            </a:fld>
            <a:endParaRPr lang="en-US"/>
          </a:p>
        </p:txBody>
      </p:sp>
    </p:spTree>
    <p:extLst>
      <p:ext uri="{BB962C8B-B14F-4D97-AF65-F5344CB8AC3E}">
        <p14:creationId xmlns:p14="http://schemas.microsoft.com/office/powerpoint/2010/main" val="353208471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702603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rgbClr val="E36C0A"/>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userDrawn="1"/>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Slide Number Placeholder 5"/>
          <p:cNvSpPr>
            <a:spLocks noGrp="1"/>
          </p:cNvSpPr>
          <p:nvPr>
            <p:ph type="sldNum" sz="quarter" idx="4"/>
          </p:nvPr>
        </p:nvSpPr>
        <p:spPr>
          <a:xfrm>
            <a:off x="11132358" y="6628914"/>
            <a:ext cx="1059642" cy="195996"/>
          </a:xfrm>
          <a:prstGeom prst="rect">
            <a:avLst/>
          </a:prstGeom>
        </p:spPr>
        <p:txBody>
          <a:bodyPr vert="horz" lIns="91440" tIns="45720" rIns="91440" bIns="45720" rtlCol="0" anchor="ctr"/>
          <a:lstStyle>
            <a:lvl1pPr algn="r">
              <a:defRPr sz="1200">
                <a:solidFill>
                  <a:srgbClr val="1F4B7D"/>
                </a:solidFill>
              </a:defRPr>
            </a:lvl1pPr>
          </a:lstStyle>
          <a:p>
            <a:fld id="{8D926933-0137-4E61-A02C-56171453DCD0}" type="slidenum">
              <a:rPr lang="en-US" smtClean="0"/>
              <a:pPr/>
              <a:t>‹#›</a:t>
            </a:fld>
            <a:endParaRPr lang="en-US"/>
          </a:p>
        </p:txBody>
      </p:sp>
    </p:spTree>
    <p:extLst>
      <p:ext uri="{BB962C8B-B14F-4D97-AF65-F5344CB8AC3E}">
        <p14:creationId xmlns:p14="http://schemas.microsoft.com/office/powerpoint/2010/main" val="247769696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rgbClr val="E36C0A"/>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userDrawn="1"/>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Slide Number Placeholder 5"/>
          <p:cNvSpPr>
            <a:spLocks noGrp="1"/>
          </p:cNvSpPr>
          <p:nvPr>
            <p:ph type="sldNum" sz="quarter" idx="4"/>
          </p:nvPr>
        </p:nvSpPr>
        <p:spPr>
          <a:xfrm>
            <a:off x="11132358" y="6628914"/>
            <a:ext cx="1059642" cy="195996"/>
          </a:xfrm>
          <a:prstGeom prst="rect">
            <a:avLst/>
          </a:prstGeom>
        </p:spPr>
        <p:txBody>
          <a:bodyPr vert="horz" lIns="91440" tIns="45720" rIns="91440" bIns="45720" rtlCol="0" anchor="ctr"/>
          <a:lstStyle>
            <a:lvl1pPr algn="r">
              <a:defRPr sz="1200">
                <a:solidFill>
                  <a:schemeClr val="bg1"/>
                </a:solidFill>
              </a:defRPr>
            </a:lvl1pPr>
          </a:lstStyle>
          <a:p>
            <a:fld id="{8D926933-0137-4E61-A02C-56171453DCD0}" type="slidenum">
              <a:rPr lang="en-US" smtClean="0"/>
              <a:pPr/>
              <a:t>‹#›</a:t>
            </a:fld>
            <a:endParaRPr lang="en-US"/>
          </a:p>
        </p:txBody>
      </p:sp>
    </p:spTree>
    <p:extLst>
      <p:ext uri="{BB962C8B-B14F-4D97-AF65-F5344CB8AC3E}">
        <p14:creationId xmlns:p14="http://schemas.microsoft.com/office/powerpoint/2010/main" val="162963142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6562916"/>
            <a:ext cx="12192001" cy="65998"/>
          </a:xfrm>
          <a:prstGeom prst="rect">
            <a:avLst/>
          </a:prstGeom>
          <a:solidFill>
            <a:srgbClr val="E36C0A"/>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11132358" y="6628914"/>
            <a:ext cx="1059642" cy="195996"/>
          </a:xfrm>
          <a:prstGeom prst="rect">
            <a:avLst/>
          </a:prstGeom>
        </p:spPr>
        <p:txBody>
          <a:bodyPr vert="horz" lIns="91440" tIns="45720" rIns="91440" bIns="45720" rtlCol="0" anchor="ctr"/>
          <a:lstStyle>
            <a:lvl1pPr algn="r">
              <a:defRPr sz="1200">
                <a:solidFill>
                  <a:srgbClr val="1F4B7D"/>
                </a:solidFill>
              </a:defRPr>
            </a:lvl1pPr>
          </a:lstStyle>
          <a:p>
            <a:fld id="{8D926933-0137-4E61-A02C-56171453DCD0}" type="slidenum">
              <a:rPr lang="en-US" smtClean="0"/>
              <a:pPr/>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205505" y="6060562"/>
            <a:ext cx="3545605" cy="784737"/>
          </a:xfrm>
          <a:prstGeom prst="rect">
            <a:avLst/>
          </a:prstGeom>
        </p:spPr>
      </p:pic>
    </p:spTree>
    <p:extLst>
      <p:ext uri="{BB962C8B-B14F-4D97-AF65-F5344CB8AC3E}">
        <p14:creationId xmlns:p14="http://schemas.microsoft.com/office/powerpoint/2010/main" val="392095061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l" defTabSz="914400" rtl="0" eaLnBrk="1" latinLnBrk="0" hangingPunct="1">
        <a:lnSpc>
          <a:spcPct val="85000"/>
        </a:lnSpc>
        <a:spcBef>
          <a:spcPct val="0"/>
        </a:spcBef>
        <a:buNone/>
        <a:defRPr sz="4800" kern="1200" spc="-50" baseline="0">
          <a:solidFill>
            <a:srgbClr val="1F4B7D"/>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1F4B7D"/>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rgbClr val="1F4B7D"/>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rgbClr val="1F4B7D"/>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rgbClr val="1F4B7D"/>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rgbClr val="1F4B7D"/>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7.tif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tif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5.tif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6.tif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Tales from the Field:</a:t>
            </a:r>
            <a:endParaRPr lang="en-US" dirty="0"/>
          </a:p>
        </p:txBody>
      </p:sp>
      <p:pic>
        <p:nvPicPr>
          <p:cNvPr id="6" name="Picture Placeholder 5"/>
          <p:cNvPicPr>
            <a:picLocks noGrp="1" noChangeAspect="1"/>
          </p:cNvPicPr>
          <p:nvPr>
            <p:ph type="pic" idx="1"/>
          </p:nvPr>
        </p:nvPicPr>
        <p:blipFill>
          <a:blip r:embed="rId2" cstate="screen">
            <a:extLst>
              <a:ext uri="{28A0092B-C50C-407E-A947-70E740481C1C}">
                <a14:useLocalDpi xmlns:a14="http://schemas.microsoft.com/office/drawing/2010/main"/>
              </a:ext>
            </a:extLst>
          </a:blip>
          <a:srcRect l="1743" r="1743"/>
          <a:stretch>
            <a:fillRect/>
          </a:stretch>
        </p:blipFill>
        <p:spPr/>
      </p:pic>
      <p:sp>
        <p:nvSpPr>
          <p:cNvPr id="4" name="Text Placeholder 3"/>
          <p:cNvSpPr>
            <a:spLocks noGrp="1"/>
          </p:cNvSpPr>
          <p:nvPr>
            <p:ph type="body" sz="half" idx="2"/>
          </p:nvPr>
        </p:nvSpPr>
        <p:spPr/>
        <p:txBody>
          <a:bodyPr/>
          <a:lstStyle/>
          <a:p>
            <a:r>
              <a:rPr lang="en-US" dirty="0" smtClean="0"/>
              <a:t>Agile in the Regulatory Context</a:t>
            </a:r>
            <a:endParaRPr lang="en-US" dirty="0"/>
          </a:p>
        </p:txBody>
      </p:sp>
      <p:sp>
        <p:nvSpPr>
          <p:cNvPr id="3" name="TextBox 2"/>
          <p:cNvSpPr txBox="1"/>
          <p:nvPr/>
        </p:nvSpPr>
        <p:spPr>
          <a:xfrm>
            <a:off x="3159370" y="6510526"/>
            <a:ext cx="5873274" cy="276999"/>
          </a:xfrm>
          <a:prstGeom prst="rect">
            <a:avLst/>
          </a:prstGeom>
          <a:noFill/>
        </p:spPr>
        <p:txBody>
          <a:bodyPr wrap="none" rtlCol="0">
            <a:spAutoFit/>
          </a:bodyPr>
          <a:lstStyle/>
          <a:p>
            <a:r>
              <a:rPr lang="en-US" sz="1200" dirty="0">
                <a:solidFill>
                  <a:schemeClr val="bg1"/>
                </a:solidFill>
              </a:rPr>
              <a:t>Copyright © </a:t>
            </a:r>
            <a:r>
              <a:rPr lang="en-US" sz="1200" dirty="0" smtClean="0">
                <a:solidFill>
                  <a:schemeClr val="bg1"/>
                </a:solidFill>
              </a:rPr>
              <a:t>2016 by CMD MedTech, LLC.  </a:t>
            </a:r>
            <a:r>
              <a:rPr lang="en-US" sz="1200" dirty="0">
                <a:solidFill>
                  <a:schemeClr val="bg1"/>
                </a:solidFill>
              </a:rPr>
              <a:t>Permission granted to INCOSE to publish and use</a:t>
            </a:r>
            <a:r>
              <a:rPr lang="en-US" sz="1200" dirty="0" smtClean="0">
                <a:solidFill>
                  <a:schemeClr val="bg1"/>
                </a:solidFill>
              </a:rPr>
              <a:t>.</a:t>
            </a:r>
            <a:endParaRPr lang="en-US" sz="1200" dirty="0">
              <a:solidFill>
                <a:schemeClr val="bg1"/>
              </a:solidFill>
            </a:endParaRPr>
          </a:p>
        </p:txBody>
      </p:sp>
    </p:spTree>
    <p:extLst>
      <p:ext uri="{BB962C8B-B14F-4D97-AF65-F5344CB8AC3E}">
        <p14:creationId xmlns:p14="http://schemas.microsoft.com/office/powerpoint/2010/main" val="7453753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Experiences from the Field - Overview</a:t>
            </a:r>
            <a:endParaRPr lang="en-US" dirty="0"/>
          </a:p>
        </p:txBody>
      </p:sp>
      <p:sp>
        <p:nvSpPr>
          <p:cNvPr id="3" name="Content Placeholder 2"/>
          <p:cNvSpPr>
            <a:spLocks noGrp="1"/>
          </p:cNvSpPr>
          <p:nvPr>
            <p:ph idx="1"/>
          </p:nvPr>
        </p:nvSpPr>
        <p:spPr/>
        <p:txBody>
          <a:bodyPr/>
          <a:lstStyle/>
          <a:p>
            <a:r>
              <a:rPr lang="en-US" dirty="0" smtClean="0"/>
              <a:t>Systems Engineering Background</a:t>
            </a:r>
          </a:p>
          <a:p>
            <a:r>
              <a:rPr lang="en-US" dirty="0" smtClean="0"/>
              <a:t>Regulatory and Quality Role</a:t>
            </a:r>
          </a:p>
          <a:p>
            <a:pPr lvl="1"/>
            <a:r>
              <a:rPr lang="en-US" dirty="0" smtClean="0"/>
              <a:t>Design Assurance (“Systems Engineering Lite”)</a:t>
            </a:r>
          </a:p>
          <a:p>
            <a:pPr lvl="1"/>
            <a:r>
              <a:rPr lang="en-US" dirty="0" smtClean="0"/>
              <a:t>Remediated QMS and Business Processes</a:t>
            </a:r>
          </a:p>
          <a:p>
            <a:pPr lvl="1"/>
            <a:r>
              <a:rPr lang="en-US" dirty="0" smtClean="0"/>
              <a:t>Led FDA Inspections and Audit Prep (Front and Back Room)</a:t>
            </a:r>
            <a:endParaRPr lang="en-US" dirty="0"/>
          </a:p>
        </p:txBody>
      </p:sp>
    </p:spTree>
    <p:extLst>
      <p:ext uri="{BB962C8B-B14F-4D97-AF65-F5344CB8AC3E}">
        <p14:creationId xmlns:p14="http://schemas.microsoft.com/office/powerpoint/2010/main" val="5007821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Pre-Market – Case Study 1</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Major international medical device manufacturer</a:t>
            </a:r>
          </a:p>
          <a:p>
            <a:r>
              <a:rPr lang="en-US" dirty="0" smtClean="0"/>
              <a:t>Acquired a “software shop” with non-medical and (surprise to them) medical software</a:t>
            </a:r>
          </a:p>
          <a:p>
            <a:r>
              <a:rPr lang="en-US" dirty="0" smtClean="0"/>
              <a:t>No QMS to start</a:t>
            </a:r>
          </a:p>
          <a:p>
            <a:r>
              <a:rPr lang="en-US" dirty="0" smtClean="0"/>
              <a:t>Acquired company was very adverse to anything outside of “pure agile”</a:t>
            </a:r>
          </a:p>
          <a:p>
            <a:r>
              <a:rPr lang="en-US" dirty="0" smtClean="0"/>
              <a:t>Acquiring company was not knowledgeable on agile practices</a:t>
            </a:r>
          </a:p>
          <a:p>
            <a:r>
              <a:rPr lang="en-US" dirty="0" smtClean="0"/>
              <a:t>Active med device development; 510(k) deadline already set in stone</a:t>
            </a:r>
          </a:p>
          <a:p>
            <a:r>
              <a:rPr lang="en-US" dirty="0" smtClean="0"/>
              <a:t>Development Take-</a:t>
            </a:r>
            <a:r>
              <a:rPr lang="en-US" dirty="0" err="1" smtClean="0"/>
              <a:t>Aways</a:t>
            </a:r>
            <a:r>
              <a:rPr lang="en-US" dirty="0" smtClean="0"/>
              <a:t>:</a:t>
            </a:r>
          </a:p>
          <a:p>
            <a:pPr lvl="1"/>
            <a:r>
              <a:rPr lang="en-US" dirty="0" smtClean="0"/>
              <a:t>QMS, Training, Managed Expectations, Skirting the Grey Areas</a:t>
            </a:r>
          </a:p>
          <a:p>
            <a:r>
              <a:rPr lang="en-US" dirty="0" smtClean="0"/>
              <a:t>FDA Review Take-</a:t>
            </a:r>
            <a:r>
              <a:rPr lang="en-US" dirty="0" err="1" smtClean="0"/>
              <a:t>Aways</a:t>
            </a:r>
            <a:endParaRPr lang="en-US" dirty="0" smtClean="0"/>
          </a:p>
          <a:p>
            <a:pPr lvl="1"/>
            <a:r>
              <a:rPr lang="en-US" dirty="0" smtClean="0"/>
              <a:t>510(k) went through with minimal </a:t>
            </a:r>
            <a:r>
              <a:rPr lang="en-US" dirty="0" err="1" smtClean="0"/>
              <a:t>Ais</a:t>
            </a:r>
            <a:endParaRPr lang="en-US" dirty="0" smtClean="0"/>
          </a:p>
          <a:p>
            <a:pPr lvl="1"/>
            <a:r>
              <a:rPr lang="en-US" dirty="0" smtClean="0"/>
              <a:t>Questions focused on risk, guidance document key points</a:t>
            </a:r>
          </a:p>
          <a:p>
            <a:pPr lvl="1"/>
            <a:r>
              <a:rPr lang="en-US" dirty="0"/>
              <a:t>D</a:t>
            </a:r>
            <a:r>
              <a:rPr lang="en-US" dirty="0" smtClean="0"/>
              <a:t>eficiencies in DHF, DMR, and QMS remained.</a:t>
            </a:r>
          </a:p>
          <a:p>
            <a:endParaRPr lang="en-US" dirty="0" smtClean="0"/>
          </a:p>
          <a:p>
            <a:endParaRPr lang="en-US" dirty="0"/>
          </a:p>
        </p:txBody>
      </p:sp>
    </p:spTree>
    <p:extLst>
      <p:ext uri="{BB962C8B-B14F-4D97-AF65-F5344CB8AC3E}">
        <p14:creationId xmlns:p14="http://schemas.microsoft.com/office/powerpoint/2010/main" val="8778197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Pre-Market – Case Study 2</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Major Med Device Manufacturer / Distributor</a:t>
            </a:r>
          </a:p>
          <a:p>
            <a:r>
              <a:rPr lang="en-US" dirty="0" smtClean="0"/>
              <a:t>Innovation “spin off” – desired faster time to market</a:t>
            </a:r>
          </a:p>
          <a:p>
            <a:r>
              <a:rPr lang="en-US" dirty="0" smtClean="0"/>
              <a:t>95% of hires have no medical device experience</a:t>
            </a:r>
          </a:p>
          <a:p>
            <a:r>
              <a:rPr lang="en-US" dirty="0" smtClean="0"/>
              <a:t>Parent company had no medical device software experience; QMS focused on low-risk disposables</a:t>
            </a:r>
          </a:p>
          <a:p>
            <a:r>
              <a:rPr lang="en-US" dirty="0" smtClean="0"/>
              <a:t>“I don</a:t>
            </a:r>
            <a:r>
              <a:rPr lang="uk-UA" dirty="0" smtClean="0"/>
              <a:t>’</a:t>
            </a:r>
            <a:r>
              <a:rPr lang="en-US" dirty="0" smtClean="0"/>
              <a:t>t want to document, I got hired on to code.”</a:t>
            </a:r>
          </a:p>
          <a:p>
            <a:r>
              <a:rPr lang="en-US" dirty="0" smtClean="0"/>
              <a:t>Many standards and guidance that needed integrated to development already underway</a:t>
            </a:r>
          </a:p>
          <a:p>
            <a:r>
              <a:rPr lang="en-US" dirty="0" smtClean="0"/>
              <a:t>Development Take-</a:t>
            </a:r>
            <a:r>
              <a:rPr lang="en-US" dirty="0" err="1" smtClean="0"/>
              <a:t>Aways</a:t>
            </a:r>
            <a:r>
              <a:rPr lang="en-US" dirty="0" smtClean="0"/>
              <a:t>:</a:t>
            </a:r>
          </a:p>
          <a:p>
            <a:pPr lvl="1"/>
            <a:r>
              <a:rPr lang="en-US" dirty="0" smtClean="0"/>
              <a:t>Quality plan to address lack of control</a:t>
            </a:r>
          </a:p>
          <a:p>
            <a:pPr lvl="1"/>
            <a:r>
              <a:rPr lang="en-US" dirty="0" smtClean="0"/>
              <a:t>Regulatory debt / regulatory stakeholders</a:t>
            </a:r>
          </a:p>
          <a:p>
            <a:pPr lvl="1"/>
            <a:r>
              <a:rPr lang="en-US" dirty="0" smtClean="0"/>
              <a:t>SE and </a:t>
            </a:r>
            <a:r>
              <a:rPr lang="en-US" dirty="0" err="1" smtClean="0"/>
              <a:t>SwE</a:t>
            </a:r>
            <a:r>
              <a:rPr lang="en-US" dirty="0" smtClean="0"/>
              <a:t> leadership with eventual transition to team</a:t>
            </a:r>
          </a:p>
          <a:p>
            <a:pPr lvl="1"/>
            <a:r>
              <a:rPr lang="en-US" dirty="0" smtClean="0"/>
              <a:t>Suggestion of new hires</a:t>
            </a:r>
          </a:p>
          <a:p>
            <a:pPr lvl="1"/>
            <a:endParaRPr lang="en-US" dirty="0"/>
          </a:p>
        </p:txBody>
      </p:sp>
    </p:spTree>
    <p:extLst>
      <p:ext uri="{BB962C8B-B14F-4D97-AF65-F5344CB8AC3E}">
        <p14:creationId xmlns:p14="http://schemas.microsoft.com/office/powerpoint/2010/main" val="12893357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Post-Market – Case Study 1</a:t>
            </a:r>
            <a:endParaRPr lang="en-US" dirty="0"/>
          </a:p>
        </p:txBody>
      </p:sp>
      <p:sp>
        <p:nvSpPr>
          <p:cNvPr id="3" name="Content Placeholder 2"/>
          <p:cNvSpPr>
            <a:spLocks noGrp="1"/>
          </p:cNvSpPr>
          <p:nvPr>
            <p:ph idx="1"/>
          </p:nvPr>
        </p:nvSpPr>
        <p:spPr/>
        <p:txBody>
          <a:bodyPr/>
          <a:lstStyle/>
          <a:p>
            <a:r>
              <a:rPr lang="en-US" dirty="0" smtClean="0"/>
              <a:t>Market leader in Class II in vivo blood handling products</a:t>
            </a:r>
          </a:p>
          <a:p>
            <a:r>
              <a:rPr lang="en-US" dirty="0" smtClean="0"/>
              <a:t>Recently adopted agile (&lt;2 years)</a:t>
            </a:r>
          </a:p>
          <a:p>
            <a:r>
              <a:rPr lang="en-US" dirty="0" smtClean="0"/>
              <a:t>Under warning letters</a:t>
            </a:r>
          </a:p>
          <a:p>
            <a:r>
              <a:rPr lang="en-US" dirty="0" smtClean="0"/>
              <a:t>Major DHF / DMR deficiencies, including software</a:t>
            </a:r>
          </a:p>
          <a:p>
            <a:r>
              <a:rPr lang="en-US" dirty="0" smtClean="0"/>
              <a:t>Front Room Inspection Summary:</a:t>
            </a:r>
          </a:p>
          <a:p>
            <a:pPr lvl="1"/>
            <a:r>
              <a:rPr lang="en-US" dirty="0" smtClean="0"/>
              <a:t>Inspector – long career with military, transition to FDA</a:t>
            </a:r>
          </a:p>
          <a:p>
            <a:pPr lvl="1"/>
            <a:r>
              <a:rPr lang="en-US" dirty="0" smtClean="0"/>
              <a:t>“I don</a:t>
            </a:r>
            <a:r>
              <a:rPr lang="uk-UA" dirty="0" smtClean="0"/>
              <a:t>’</a:t>
            </a:r>
            <a:r>
              <a:rPr lang="en-US" dirty="0" smtClean="0"/>
              <a:t>t understand software at all”; enlisted help when needed from local office </a:t>
            </a:r>
          </a:p>
          <a:p>
            <a:pPr lvl="1"/>
            <a:r>
              <a:rPr lang="en-US" dirty="0" smtClean="0"/>
              <a:t>Looked towards FDA guidance on content of software in premarket submissions</a:t>
            </a:r>
          </a:p>
          <a:p>
            <a:pPr lvl="1"/>
            <a:r>
              <a:rPr lang="en-US" dirty="0" smtClean="0"/>
              <a:t>Was subject to the mercy of the inspected company WRT software</a:t>
            </a:r>
          </a:p>
          <a:p>
            <a:endParaRPr lang="en-US" dirty="0"/>
          </a:p>
        </p:txBody>
      </p:sp>
    </p:spTree>
    <p:extLst>
      <p:ext uri="{BB962C8B-B14F-4D97-AF65-F5344CB8AC3E}">
        <p14:creationId xmlns:p14="http://schemas.microsoft.com/office/powerpoint/2010/main" val="9926635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Post-Market – Case Study 2</a:t>
            </a:r>
            <a:endParaRPr lang="en-US" dirty="0"/>
          </a:p>
        </p:txBody>
      </p:sp>
      <p:sp>
        <p:nvSpPr>
          <p:cNvPr id="3" name="Content Placeholder 2"/>
          <p:cNvSpPr>
            <a:spLocks noGrp="1"/>
          </p:cNvSpPr>
          <p:nvPr>
            <p:ph idx="1"/>
          </p:nvPr>
        </p:nvSpPr>
        <p:spPr/>
        <p:txBody>
          <a:bodyPr/>
          <a:lstStyle/>
          <a:p>
            <a:r>
              <a:rPr lang="en-US" dirty="0" smtClean="0"/>
              <a:t>Same company as “pre-market – case study 1”</a:t>
            </a:r>
          </a:p>
          <a:p>
            <a:r>
              <a:rPr lang="en-US" dirty="0" smtClean="0"/>
              <a:t>Product cleared a year earlier had its DHF &amp; DMR inspected by FDA</a:t>
            </a:r>
          </a:p>
          <a:p>
            <a:r>
              <a:rPr lang="en-US" dirty="0" smtClean="0"/>
              <a:t>Inspector competent in software and complex hardware systems</a:t>
            </a:r>
          </a:p>
          <a:p>
            <a:r>
              <a:rPr lang="en-US" dirty="0" smtClean="0"/>
              <a:t>Front Room Inspection Summary:</a:t>
            </a:r>
          </a:p>
          <a:p>
            <a:pPr lvl="1"/>
            <a:r>
              <a:rPr lang="en-US" dirty="0" smtClean="0"/>
              <a:t>Items ignored during design (to get 510(k) cleared earlier) resulted in two 483s</a:t>
            </a:r>
          </a:p>
          <a:p>
            <a:pPr lvl="1"/>
            <a:r>
              <a:rPr lang="en-US" dirty="0" smtClean="0"/>
              <a:t>One 483 was related to the use of </a:t>
            </a:r>
            <a:r>
              <a:rPr lang="en-US" dirty="0" err="1" smtClean="0"/>
              <a:t>unvalidated</a:t>
            </a:r>
            <a:r>
              <a:rPr lang="en-US" dirty="0" smtClean="0"/>
              <a:t> tools to manage agile processes (JIRA)</a:t>
            </a:r>
          </a:p>
          <a:p>
            <a:pPr lvl="2"/>
            <a:r>
              <a:rPr lang="en-US" dirty="0" smtClean="0"/>
              <a:t>Verification referenced items in JIRA which should have been considered uncontrolled</a:t>
            </a:r>
          </a:p>
          <a:p>
            <a:pPr lvl="1"/>
            <a:r>
              <a:rPr lang="en-US" dirty="0" smtClean="0"/>
              <a:t>Inspector was familiar with scrum/agile, but only focused on outputs described in FDA guidance</a:t>
            </a:r>
          </a:p>
          <a:p>
            <a:pPr lvl="1"/>
            <a:r>
              <a:rPr lang="en-US" dirty="0" smtClean="0"/>
              <a:t>Inspector did not dive into control required for 2-week sprint configuration management</a:t>
            </a:r>
          </a:p>
          <a:p>
            <a:endParaRPr lang="en-US" dirty="0"/>
          </a:p>
        </p:txBody>
      </p:sp>
    </p:spTree>
    <p:extLst>
      <p:ext uri="{BB962C8B-B14F-4D97-AF65-F5344CB8AC3E}">
        <p14:creationId xmlns:p14="http://schemas.microsoft.com/office/powerpoint/2010/main" val="19637628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new Six Sigma?</a:t>
            </a:r>
            <a:endParaRPr lang="en-US" dirty="0"/>
          </a:p>
        </p:txBody>
      </p:sp>
      <p:sp>
        <p:nvSpPr>
          <p:cNvPr id="3" name="Content Placeholder 2"/>
          <p:cNvSpPr>
            <a:spLocks noGrp="1"/>
          </p:cNvSpPr>
          <p:nvPr>
            <p:ph idx="1"/>
          </p:nvPr>
        </p:nvSpPr>
        <p:spPr/>
        <p:txBody>
          <a:bodyPr/>
          <a:lstStyle/>
          <a:p>
            <a:r>
              <a:rPr lang="en-US" dirty="0" smtClean="0"/>
              <a:t>The original authors of the Agile Manifesto have had much to say about the recent explosion of agile methodologies.</a:t>
            </a:r>
          </a:p>
          <a:p>
            <a:endParaRPr lang="en-US" dirty="0" smtClean="0"/>
          </a:p>
          <a:p>
            <a:pPr lvl="1"/>
            <a:r>
              <a:rPr lang="en-US" dirty="0" smtClean="0"/>
              <a:t>Dave Thomas</a:t>
            </a:r>
            <a:r>
              <a:rPr lang="en-US" dirty="0"/>
              <a:t>: </a:t>
            </a:r>
            <a:r>
              <a:rPr lang="en-US" i="1" dirty="0" smtClean="0"/>
              <a:t>The </a:t>
            </a:r>
            <a:r>
              <a:rPr lang="en-US" i="1" dirty="0"/>
              <a:t>word “agile” has been subverted to the point where it is effectively meaningless, and what passes for an agile community seems to be largely an arena for consultants and vendors to hawk services and products</a:t>
            </a:r>
            <a:r>
              <a:rPr lang="en-US" i="1" dirty="0" smtClean="0"/>
              <a:t>.</a:t>
            </a:r>
          </a:p>
          <a:p>
            <a:pPr lvl="1"/>
            <a:r>
              <a:rPr lang="en-US" dirty="0" smtClean="0"/>
              <a:t>Andrew Hunt: </a:t>
            </a:r>
            <a:r>
              <a:rPr lang="en-US" i="1" dirty="0" smtClean="0"/>
              <a:t>[Agile] has </a:t>
            </a:r>
            <a:r>
              <a:rPr lang="en-US" i="1" dirty="0"/>
              <a:t>become sloganized; meaningless at best, jingoist at worst. We have large swaths of people doing 'flaccid agile,' a half-hearted attempt at following a few select software development practices, poorly</a:t>
            </a:r>
            <a:endParaRPr lang="en-US" i="1" dirty="0" smtClean="0"/>
          </a:p>
          <a:p>
            <a:endParaRPr lang="en-US" dirty="0" smtClean="0"/>
          </a:p>
          <a:p>
            <a:r>
              <a:rPr lang="en-US" dirty="0" smtClean="0"/>
              <a:t>Dave Thomas: </a:t>
            </a:r>
            <a:r>
              <a:rPr lang="en-US" dirty="0"/>
              <a:t> </a:t>
            </a:r>
            <a:r>
              <a:rPr lang="en-US" b="1" i="1" dirty="0"/>
              <a:t>I think it is time to retire the word “Agile</a:t>
            </a:r>
            <a:r>
              <a:rPr lang="en-US" b="1" i="1" dirty="0" smtClean="0"/>
              <a:t>.” [</a:t>
            </a:r>
            <a:r>
              <a:rPr lang="is-IS" b="1" i="1" dirty="0" smtClean="0"/>
              <a:t>…] </a:t>
            </a:r>
            <a:r>
              <a:rPr lang="en-US" b="1" i="1" dirty="0" smtClean="0"/>
              <a:t>Let’s develop with Agility.</a:t>
            </a:r>
            <a:endParaRPr lang="en-US" b="1" i="1" dirty="0"/>
          </a:p>
        </p:txBody>
      </p:sp>
    </p:spTree>
    <p:extLst>
      <p:ext uri="{BB962C8B-B14F-4D97-AF65-F5344CB8AC3E}">
        <p14:creationId xmlns:p14="http://schemas.microsoft.com/office/powerpoint/2010/main" val="14418416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Strategy</a:t>
            </a:r>
            <a:endParaRPr lang="en-US" dirty="0"/>
          </a:p>
        </p:txBody>
      </p:sp>
      <p:sp>
        <p:nvSpPr>
          <p:cNvPr id="3" name="Content Placeholder 2"/>
          <p:cNvSpPr>
            <a:spLocks noGrp="1"/>
          </p:cNvSpPr>
          <p:nvPr>
            <p:ph idx="1"/>
          </p:nvPr>
        </p:nvSpPr>
        <p:spPr/>
        <p:txBody>
          <a:bodyPr>
            <a:normAutofit lnSpcReduction="10000"/>
          </a:bodyPr>
          <a:lstStyle/>
          <a:p>
            <a:r>
              <a:rPr lang="en-US" dirty="0" smtClean="0"/>
              <a:t>Avoid the dogma of tools and practices</a:t>
            </a:r>
          </a:p>
          <a:p>
            <a:r>
              <a:rPr lang="en-US" dirty="0" smtClean="0"/>
              <a:t>Understand the plight of engineers moving from unregulated to regulated environments</a:t>
            </a:r>
          </a:p>
          <a:p>
            <a:r>
              <a:rPr lang="en-US" dirty="0" smtClean="0"/>
              <a:t>Let’s be as agile </a:t>
            </a:r>
            <a:r>
              <a:rPr lang="en-US" i="1" dirty="0" smtClean="0"/>
              <a:t>as practicable</a:t>
            </a:r>
            <a:r>
              <a:rPr lang="en-US" dirty="0" smtClean="0"/>
              <a:t>:</a:t>
            </a:r>
          </a:p>
          <a:p>
            <a:pPr lvl="1"/>
            <a:r>
              <a:rPr lang="en-US" dirty="0" smtClean="0"/>
              <a:t>within the constraints of regulatory bodies</a:t>
            </a:r>
          </a:p>
          <a:p>
            <a:pPr lvl="1"/>
            <a:r>
              <a:rPr lang="en-US" dirty="0" smtClean="0"/>
              <a:t>with the safety of the patients and clinicians as the cornerstone. </a:t>
            </a:r>
          </a:p>
          <a:p>
            <a:r>
              <a:rPr lang="en-US" dirty="0" smtClean="0"/>
              <a:t>Illustrate “pay me now vs. pay me later” options:</a:t>
            </a:r>
          </a:p>
          <a:p>
            <a:pPr lvl="1"/>
            <a:r>
              <a:rPr lang="en-US" dirty="0" smtClean="0"/>
              <a:t>Engineer job security and specialization</a:t>
            </a:r>
          </a:p>
          <a:p>
            <a:pPr lvl="1"/>
            <a:r>
              <a:rPr lang="en-US" dirty="0" smtClean="0"/>
              <a:t>Cost of audits, inspections, 483s, etc.</a:t>
            </a:r>
          </a:p>
          <a:p>
            <a:pPr lvl="1"/>
            <a:r>
              <a:rPr lang="en-US" dirty="0" err="1" smtClean="0"/>
              <a:t>Unvalidated</a:t>
            </a:r>
            <a:r>
              <a:rPr lang="en-US" dirty="0" smtClean="0"/>
              <a:t> tools = adulterated product</a:t>
            </a:r>
          </a:p>
          <a:p>
            <a:pPr lvl="1"/>
            <a:r>
              <a:rPr lang="en-US" dirty="0" smtClean="0"/>
              <a:t>Can’t avoid documentation – even if someone else writes it</a:t>
            </a:r>
          </a:p>
          <a:p>
            <a:r>
              <a:rPr lang="en-US" dirty="0" smtClean="0"/>
              <a:t>Stay within the guard rails!</a:t>
            </a:r>
            <a:endParaRPr lang="en-US" dirty="0"/>
          </a:p>
        </p:txBody>
      </p:sp>
    </p:spTree>
    <p:extLst>
      <p:ext uri="{BB962C8B-B14F-4D97-AF65-F5344CB8AC3E}">
        <p14:creationId xmlns:p14="http://schemas.microsoft.com/office/powerpoint/2010/main" val="19044379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lstStyle/>
          <a:p>
            <a:r>
              <a:rPr lang="en-US" dirty="0" smtClean="0"/>
              <a:t>Auditors, inspectors, and reviewers are like snowflakes</a:t>
            </a:r>
          </a:p>
          <a:p>
            <a:r>
              <a:rPr lang="en-US" dirty="0" smtClean="0"/>
              <a:t>Higher level problems invite subsequent levels of scrutiny</a:t>
            </a:r>
          </a:p>
          <a:p>
            <a:r>
              <a:rPr lang="en-US" dirty="0" smtClean="0"/>
              <a:t>Consider pushing down agile practices into lower level QMS elements or guidance</a:t>
            </a:r>
          </a:p>
          <a:p>
            <a:r>
              <a:rPr lang="en-US" dirty="0" smtClean="0"/>
              <a:t>510(k) clearance does not = a compliant QMS, DHF, or DMR!</a:t>
            </a:r>
          </a:p>
          <a:p>
            <a:r>
              <a:rPr lang="en-US" dirty="0" smtClean="0"/>
              <a:t>Guard rails in place before design begins</a:t>
            </a:r>
            <a:endParaRPr lang="en-US" dirty="0"/>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25130" y="3073644"/>
            <a:ext cx="3130550" cy="3250956"/>
          </a:xfrm>
          <a:prstGeom prst="rect">
            <a:avLst/>
          </a:prstGeom>
        </p:spPr>
      </p:pic>
    </p:spTree>
    <p:extLst>
      <p:ext uri="{BB962C8B-B14F-4D97-AF65-F5344CB8AC3E}">
        <p14:creationId xmlns:p14="http://schemas.microsoft.com/office/powerpoint/2010/main" val="209045756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and Discussion</a:t>
            </a:r>
            <a:endParaRPr lang="en-US" dirty="0"/>
          </a:p>
        </p:txBody>
      </p:sp>
      <p:sp>
        <p:nvSpPr>
          <p:cNvPr id="3" name="Content Placeholder 2"/>
          <p:cNvSpPr>
            <a:spLocks noGrp="1"/>
          </p:cNvSpPr>
          <p:nvPr>
            <p:ph idx="1"/>
          </p:nvPr>
        </p:nvSpPr>
        <p:spPr/>
        <p:txBody>
          <a:bodyPr>
            <a:normAutofit/>
          </a:bodyPr>
          <a:lstStyle/>
          <a:p>
            <a:r>
              <a:rPr lang="en-US" dirty="0" smtClean="0"/>
              <a:t>Questions</a:t>
            </a:r>
          </a:p>
          <a:p>
            <a:r>
              <a:rPr lang="en-US" dirty="0" smtClean="0"/>
              <a:t>Pre-Market Experiences</a:t>
            </a:r>
          </a:p>
          <a:p>
            <a:pPr lvl="1"/>
            <a:r>
              <a:rPr lang="en-US" dirty="0" smtClean="0"/>
              <a:t>Team Dynamics</a:t>
            </a:r>
          </a:p>
          <a:p>
            <a:pPr lvl="1"/>
            <a:r>
              <a:rPr lang="en-US" dirty="0" smtClean="0"/>
              <a:t>Submission Experiences</a:t>
            </a:r>
          </a:p>
          <a:p>
            <a:r>
              <a:rPr lang="en-US" dirty="0" smtClean="0"/>
              <a:t>Post-Market Experiences</a:t>
            </a:r>
          </a:p>
          <a:p>
            <a:pPr lvl="1"/>
            <a:r>
              <a:rPr lang="en-US" dirty="0" smtClean="0"/>
              <a:t>Post-Market Inspections</a:t>
            </a:r>
          </a:p>
          <a:p>
            <a:pPr lvl="1"/>
            <a:r>
              <a:rPr lang="en-US" dirty="0" smtClean="0"/>
              <a:t>Maintenance of Product</a:t>
            </a:r>
          </a:p>
          <a:p>
            <a:pPr lvl="1"/>
            <a:endParaRPr lang="en-US" dirty="0" smtClean="0"/>
          </a:p>
          <a:p>
            <a:pPr lvl="1"/>
            <a:endParaRPr lang="en-US" dirty="0" smtClean="0"/>
          </a:p>
          <a:p>
            <a:pPr lvl="1"/>
            <a:endParaRPr lang="en-US" dirty="0"/>
          </a:p>
          <a:p>
            <a:pPr marL="201168" lvl="1" indent="0">
              <a:buNone/>
            </a:pPr>
            <a:r>
              <a:rPr lang="en-US" dirty="0" smtClean="0"/>
              <a:t>Updated presentation at </a:t>
            </a:r>
            <a:r>
              <a:rPr lang="en-US" dirty="0" err="1" smtClean="0"/>
              <a:t>cmdmedtech.com</a:t>
            </a:r>
            <a:r>
              <a:rPr lang="en-US" dirty="0" smtClean="0"/>
              <a:t>/</a:t>
            </a:r>
            <a:r>
              <a:rPr lang="en-US" dirty="0" err="1" smtClean="0"/>
              <a:t>incose</a:t>
            </a:r>
            <a:endParaRPr lang="en-US" dirty="0" smtClean="0"/>
          </a:p>
        </p:txBody>
      </p:sp>
    </p:spTree>
    <p:extLst>
      <p:ext uri="{BB962C8B-B14F-4D97-AF65-F5344CB8AC3E}">
        <p14:creationId xmlns:p14="http://schemas.microsoft.com/office/powerpoint/2010/main" val="5529472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lstStyle/>
          <a:p>
            <a:r>
              <a:rPr lang="en-US" dirty="0" smtClean="0"/>
              <a:t>Background</a:t>
            </a:r>
          </a:p>
          <a:p>
            <a:r>
              <a:rPr lang="en-US" dirty="0" smtClean="0"/>
              <a:t>Regulations, Standards, and Guidance</a:t>
            </a:r>
          </a:p>
          <a:p>
            <a:r>
              <a:rPr lang="en-US" dirty="0" smtClean="0"/>
              <a:t>Experiences – What Works Well?</a:t>
            </a:r>
          </a:p>
          <a:p>
            <a:pPr lvl="1"/>
            <a:r>
              <a:rPr lang="en-US" dirty="0" smtClean="0"/>
              <a:t>Pre-Market</a:t>
            </a:r>
          </a:p>
          <a:p>
            <a:pPr lvl="1"/>
            <a:r>
              <a:rPr lang="en-US" dirty="0" smtClean="0"/>
              <a:t>Post-Market</a:t>
            </a:r>
          </a:p>
          <a:p>
            <a:pPr lvl="1"/>
            <a:r>
              <a:rPr lang="en-US" dirty="0" smtClean="0"/>
              <a:t>Auditor / Inspector Comments</a:t>
            </a:r>
          </a:p>
          <a:p>
            <a:r>
              <a:rPr lang="en-US" dirty="0" smtClean="0"/>
              <a:t>Questions and Discussion</a:t>
            </a:r>
          </a:p>
        </p:txBody>
      </p:sp>
    </p:spTree>
    <p:extLst>
      <p:ext uri="{BB962C8B-B14F-4D97-AF65-F5344CB8AC3E}">
        <p14:creationId xmlns:p14="http://schemas.microsoft.com/office/powerpoint/2010/main" val="14400306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 y="0"/>
            <a:ext cx="12192000" cy="6099044"/>
          </a:xfrm>
          <a:prstGeom prst="rect">
            <a:avLst/>
          </a:prstGeom>
        </p:spPr>
      </p:pic>
      <p:sp>
        <p:nvSpPr>
          <p:cNvPr id="2" name="Title 1"/>
          <p:cNvSpPr>
            <a:spLocks noGrp="1"/>
          </p:cNvSpPr>
          <p:nvPr>
            <p:ph type="title"/>
          </p:nvPr>
        </p:nvSpPr>
        <p:spPr/>
        <p:txBody>
          <a:bodyPr/>
          <a:lstStyle/>
          <a:p>
            <a:r>
              <a:rPr lang="en-US" dirty="0" smtClean="0">
                <a:effectLst>
                  <a:glow rad="101600">
                    <a:schemeClr val="bg1">
                      <a:alpha val="60000"/>
                    </a:schemeClr>
                  </a:glow>
                </a:effectLst>
              </a:rPr>
              <a:t>Quick Background</a:t>
            </a:r>
            <a:endParaRPr lang="en-US" dirty="0">
              <a:effectLst>
                <a:glow rad="101600">
                  <a:schemeClr val="bg1">
                    <a:alpha val="60000"/>
                  </a:schemeClr>
                </a:glow>
              </a:effectLst>
            </a:endParaRPr>
          </a:p>
        </p:txBody>
      </p:sp>
      <p:sp>
        <p:nvSpPr>
          <p:cNvPr id="3" name="Content Placeholder 2"/>
          <p:cNvSpPr>
            <a:spLocks noGrp="1"/>
          </p:cNvSpPr>
          <p:nvPr>
            <p:ph idx="1"/>
          </p:nvPr>
        </p:nvSpPr>
        <p:spPr/>
        <p:txBody>
          <a:bodyPr/>
          <a:lstStyle/>
          <a:p>
            <a:r>
              <a:rPr lang="en-US" dirty="0" smtClean="0">
                <a:effectLst>
                  <a:glow rad="101600">
                    <a:schemeClr val="bg1">
                      <a:alpha val="60000"/>
                    </a:schemeClr>
                  </a:glow>
                </a:effectLst>
              </a:rPr>
              <a:t>About Me</a:t>
            </a:r>
          </a:p>
          <a:p>
            <a:r>
              <a:rPr lang="en-US" dirty="0" smtClean="0">
                <a:effectLst>
                  <a:glow rad="101600">
                    <a:schemeClr val="bg1">
                      <a:alpha val="60000"/>
                    </a:schemeClr>
                  </a:glow>
                </a:effectLst>
              </a:rPr>
              <a:t>About CMD MedTech</a:t>
            </a:r>
            <a:endParaRPr lang="en-US" dirty="0">
              <a:effectLst>
                <a:glow rad="101600">
                  <a:schemeClr val="bg1">
                    <a:alpha val="60000"/>
                  </a:schemeClr>
                </a:glow>
              </a:effectLst>
            </a:endParaRPr>
          </a:p>
        </p:txBody>
      </p:sp>
    </p:spTree>
    <p:extLst>
      <p:ext uri="{BB962C8B-B14F-4D97-AF65-F5344CB8AC3E}">
        <p14:creationId xmlns:p14="http://schemas.microsoft.com/office/powerpoint/2010/main" val="8172430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rotWithShape="1">
          <a:blip r:embed="rId3" cstate="screen">
            <a:extLst>
              <a:ext uri="{28A0092B-C50C-407E-A947-70E740481C1C}">
                <a14:useLocalDpi xmlns:a14="http://schemas.microsoft.com/office/drawing/2010/main"/>
              </a:ext>
            </a:extLst>
          </a:blip>
          <a:srcRect/>
          <a:stretch/>
        </p:blipFill>
        <p:spPr>
          <a:xfrm>
            <a:off x="0" y="-1"/>
            <a:ext cx="12325350" cy="6858001"/>
          </a:xfrm>
          <a:prstGeom prst="rect">
            <a:avLst/>
          </a:prstGeom>
        </p:spPr>
      </p:pic>
    </p:spTree>
    <p:extLst>
      <p:ext uri="{BB962C8B-B14F-4D97-AF65-F5344CB8AC3E}">
        <p14:creationId xmlns:p14="http://schemas.microsoft.com/office/powerpoint/2010/main" val="7508599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Regulatory Overview</a:t>
            </a:r>
            <a:endParaRPr lang="en-US" dirty="0"/>
          </a:p>
        </p:txBody>
      </p:sp>
      <p:sp>
        <p:nvSpPr>
          <p:cNvPr id="3" name="Content Placeholder 2"/>
          <p:cNvSpPr>
            <a:spLocks noGrp="1"/>
          </p:cNvSpPr>
          <p:nvPr>
            <p:ph idx="1"/>
          </p:nvPr>
        </p:nvSpPr>
        <p:spPr/>
        <p:txBody>
          <a:bodyPr/>
          <a:lstStyle/>
          <a:p>
            <a:pPr lvl="1"/>
            <a:r>
              <a:rPr lang="en-US" dirty="0" smtClean="0"/>
              <a:t>FDA is focus of this presentation</a:t>
            </a:r>
          </a:p>
          <a:p>
            <a:pPr lvl="1"/>
            <a:r>
              <a:rPr lang="en-US" dirty="0" smtClean="0"/>
              <a:t>Software-centric topics, but also cover systems-level agile practices</a:t>
            </a:r>
          </a:p>
          <a:p>
            <a:pPr lvl="1"/>
            <a:r>
              <a:rPr lang="en-US" dirty="0" smtClean="0"/>
              <a:t>FDA generally indicates “</a:t>
            </a:r>
            <a:r>
              <a:rPr lang="en-US" dirty="0" err="1" smtClean="0"/>
              <a:t>whats</a:t>
            </a:r>
            <a:r>
              <a:rPr lang="en-US" dirty="0" smtClean="0"/>
              <a:t>” not “</a:t>
            </a:r>
            <a:r>
              <a:rPr lang="en-US" dirty="0" err="1" smtClean="0"/>
              <a:t>hows</a:t>
            </a:r>
            <a:r>
              <a:rPr lang="en-US" dirty="0" smtClean="0"/>
              <a:t>”</a:t>
            </a:r>
          </a:p>
          <a:p>
            <a:pPr lvl="1"/>
            <a:r>
              <a:rPr lang="en-US" dirty="0" smtClean="0"/>
              <a:t>FDA participated in and recognizes </a:t>
            </a:r>
            <a:r>
              <a:rPr lang="en-US" dirty="0"/>
              <a:t>TIR45:2012 - Guidance on the use of </a:t>
            </a:r>
            <a:r>
              <a:rPr lang="en-US" dirty="0" smtClean="0"/>
              <a:t>agile practices </a:t>
            </a:r>
            <a:r>
              <a:rPr lang="en-US" dirty="0"/>
              <a:t>in the development of medical device software</a:t>
            </a:r>
            <a:endParaRPr lang="en-US" dirty="0" smtClean="0"/>
          </a:p>
          <a:p>
            <a:pPr lvl="1"/>
            <a:endParaRPr lang="en-US" dirty="0"/>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341072" y="4108378"/>
            <a:ext cx="3570816" cy="1535451"/>
          </a:xfrm>
          <a:prstGeom prst="rect">
            <a:avLst/>
          </a:prstGeom>
        </p:spPr>
      </p:pic>
    </p:spTree>
    <p:extLst>
      <p:ext uri="{BB962C8B-B14F-4D97-AF65-F5344CB8AC3E}">
        <p14:creationId xmlns:p14="http://schemas.microsoft.com/office/powerpoint/2010/main" val="14256865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Regulation</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Most all sections of 21 CFR 820.30 (Design Controls) are touched by agile development:</a:t>
            </a:r>
          </a:p>
          <a:p>
            <a:pPr lvl="1"/>
            <a:r>
              <a:rPr lang="en-US" dirty="0" smtClean="0"/>
              <a:t>Design and Development Planning</a:t>
            </a:r>
          </a:p>
          <a:p>
            <a:pPr lvl="1"/>
            <a:r>
              <a:rPr lang="en-US" dirty="0" smtClean="0"/>
              <a:t>Design Input</a:t>
            </a:r>
          </a:p>
          <a:p>
            <a:pPr lvl="1"/>
            <a:r>
              <a:rPr lang="en-US" dirty="0" smtClean="0"/>
              <a:t>Design Output</a:t>
            </a:r>
          </a:p>
          <a:p>
            <a:pPr lvl="1"/>
            <a:r>
              <a:rPr lang="en-US" dirty="0" smtClean="0"/>
              <a:t>Design Review</a:t>
            </a:r>
          </a:p>
          <a:p>
            <a:pPr lvl="1"/>
            <a:r>
              <a:rPr lang="en-US" dirty="0" smtClean="0"/>
              <a:t>Design Verification</a:t>
            </a:r>
          </a:p>
          <a:p>
            <a:pPr lvl="1"/>
            <a:r>
              <a:rPr lang="en-US" dirty="0" smtClean="0"/>
              <a:t>Design Validation</a:t>
            </a:r>
          </a:p>
          <a:p>
            <a:pPr lvl="1"/>
            <a:r>
              <a:rPr lang="en-US" dirty="0" smtClean="0"/>
              <a:t>Design Changes</a:t>
            </a:r>
          </a:p>
          <a:p>
            <a:pPr lvl="1"/>
            <a:r>
              <a:rPr lang="en-US" dirty="0" smtClean="0"/>
              <a:t>Design History File</a:t>
            </a:r>
          </a:p>
          <a:p>
            <a:r>
              <a:rPr lang="en-US" dirty="0" smtClean="0"/>
              <a:t>Review the Quality System Regulation preamble! States FDA’s intent on QSR development and subsequent enforcement</a:t>
            </a:r>
          </a:p>
          <a:p>
            <a:pPr lvl="1"/>
            <a:r>
              <a:rPr lang="en-US" dirty="0" smtClean="0"/>
              <a:t>The word “flexibility” is used 56 times.</a:t>
            </a:r>
          </a:p>
          <a:p>
            <a:r>
              <a:rPr lang="en-US" dirty="0" smtClean="0"/>
              <a:t>QSIT: Quality System Inspection Technique. Used by FDA to guide inspections</a:t>
            </a:r>
            <a:endParaRPr lang="en-US" dirty="0"/>
          </a:p>
        </p:txBody>
      </p:sp>
    </p:spTree>
    <p:extLst>
      <p:ext uri="{BB962C8B-B14F-4D97-AF65-F5344CB8AC3E}">
        <p14:creationId xmlns:p14="http://schemas.microsoft.com/office/powerpoint/2010/main" val="16460350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Guidance</a:t>
            </a:r>
            <a:endParaRPr lang="en-US" dirty="0"/>
          </a:p>
        </p:txBody>
      </p:sp>
      <p:sp>
        <p:nvSpPr>
          <p:cNvPr id="3" name="Content Placeholder 2"/>
          <p:cNvSpPr>
            <a:spLocks noGrp="1"/>
          </p:cNvSpPr>
          <p:nvPr>
            <p:ph idx="1"/>
          </p:nvPr>
        </p:nvSpPr>
        <p:spPr/>
        <p:txBody>
          <a:bodyPr>
            <a:normAutofit lnSpcReduction="10000"/>
          </a:bodyPr>
          <a:lstStyle/>
          <a:p>
            <a:r>
              <a:rPr lang="en-US" dirty="0" smtClean="0"/>
              <a:t>FDA Software:</a:t>
            </a:r>
          </a:p>
          <a:p>
            <a:pPr lvl="1"/>
            <a:r>
              <a:rPr lang="en-US" dirty="0"/>
              <a:t>Guidance for the Content of Software in Premarket Submissions</a:t>
            </a:r>
          </a:p>
          <a:p>
            <a:pPr lvl="1"/>
            <a:r>
              <a:rPr lang="en-US" dirty="0"/>
              <a:t>General Principles of Software Validation</a:t>
            </a:r>
          </a:p>
          <a:p>
            <a:pPr lvl="1"/>
            <a:r>
              <a:rPr lang="en-US" dirty="0"/>
              <a:t>Mobile Medical Applications</a:t>
            </a:r>
          </a:p>
          <a:p>
            <a:pPr lvl="1"/>
            <a:r>
              <a:rPr lang="en-US" dirty="0"/>
              <a:t>Cybersecurity in Premarket Submissions</a:t>
            </a:r>
          </a:p>
          <a:p>
            <a:pPr lvl="1"/>
            <a:r>
              <a:rPr lang="en-US" dirty="0"/>
              <a:t>Off-the-Shelf Software</a:t>
            </a:r>
          </a:p>
          <a:p>
            <a:pPr lvl="1"/>
            <a:r>
              <a:rPr lang="en-US" dirty="0"/>
              <a:t>Human Factors</a:t>
            </a:r>
          </a:p>
          <a:p>
            <a:pPr lvl="1"/>
            <a:r>
              <a:rPr lang="en-US" dirty="0"/>
              <a:t>General Wellness: Policy for Low Risk </a:t>
            </a:r>
            <a:r>
              <a:rPr lang="en-US" dirty="0" smtClean="0"/>
              <a:t>Devices</a:t>
            </a:r>
            <a:endParaRPr lang="en-US" dirty="0"/>
          </a:p>
          <a:p>
            <a:r>
              <a:rPr lang="en-US" dirty="0" smtClean="0"/>
              <a:t>Other FDA:</a:t>
            </a:r>
          </a:p>
          <a:p>
            <a:pPr lvl="1"/>
            <a:r>
              <a:rPr lang="en-US" dirty="0" smtClean="0"/>
              <a:t>When to re-submit a 510(k)</a:t>
            </a:r>
          </a:p>
          <a:p>
            <a:r>
              <a:rPr lang="en-US" dirty="0" smtClean="0"/>
              <a:t>AAMI </a:t>
            </a:r>
          </a:p>
          <a:p>
            <a:pPr lvl="1"/>
            <a:r>
              <a:rPr lang="en-US" dirty="0"/>
              <a:t>AAMI TIR45:2012 Guidance on the use of agile practices in the development of medical device </a:t>
            </a:r>
            <a:r>
              <a:rPr lang="en-US" dirty="0" smtClean="0"/>
              <a:t>software</a:t>
            </a:r>
          </a:p>
        </p:txBody>
      </p:sp>
    </p:spTree>
    <p:extLst>
      <p:ext uri="{BB962C8B-B14F-4D97-AF65-F5344CB8AC3E}">
        <p14:creationId xmlns:p14="http://schemas.microsoft.com/office/powerpoint/2010/main" val="1583749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Standards</a:t>
            </a:r>
            <a:endParaRPr lang="en-US" dirty="0"/>
          </a:p>
        </p:txBody>
      </p:sp>
      <p:sp>
        <p:nvSpPr>
          <p:cNvPr id="3" name="Content Placeholder 2"/>
          <p:cNvSpPr>
            <a:spLocks noGrp="1"/>
          </p:cNvSpPr>
          <p:nvPr>
            <p:ph idx="1"/>
          </p:nvPr>
        </p:nvSpPr>
        <p:spPr/>
        <p:txBody>
          <a:bodyPr/>
          <a:lstStyle/>
          <a:p>
            <a:r>
              <a:rPr lang="en-US" dirty="0"/>
              <a:t>EN / IEC 62304: Medical Device Software – Software Lifecycle Process</a:t>
            </a:r>
          </a:p>
          <a:p>
            <a:pPr lvl="1"/>
            <a:r>
              <a:rPr lang="en-US" dirty="0"/>
              <a:t>The primary standard for medical device software development</a:t>
            </a:r>
          </a:p>
          <a:p>
            <a:r>
              <a:rPr lang="en-US" dirty="0"/>
              <a:t>EN / IEC 60601-1: Medical electrical equipment - Part 1: General requirements for basic safety and essential performance</a:t>
            </a:r>
          </a:p>
          <a:p>
            <a:pPr lvl="1"/>
            <a:r>
              <a:rPr lang="en-US" dirty="0"/>
              <a:t>References IEC 62304, and contains additional requirements</a:t>
            </a:r>
          </a:p>
          <a:p>
            <a:r>
              <a:rPr lang="en-US" dirty="0"/>
              <a:t>EN / ISO 14971: Medical devices -- Application of risk management to medical devices </a:t>
            </a:r>
          </a:p>
          <a:p>
            <a:r>
              <a:rPr lang="en-US" dirty="0"/>
              <a:t>EN / IEC 62366: Medical devices -- Application of usability engineering to medical </a:t>
            </a:r>
            <a:r>
              <a:rPr lang="en-US" dirty="0" smtClean="0"/>
              <a:t>devices</a:t>
            </a:r>
            <a:endParaRPr lang="en-US" dirty="0"/>
          </a:p>
        </p:txBody>
      </p:sp>
    </p:spTree>
    <p:extLst>
      <p:ext uri="{BB962C8B-B14F-4D97-AF65-F5344CB8AC3E}">
        <p14:creationId xmlns:p14="http://schemas.microsoft.com/office/powerpoint/2010/main" val="16540016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Regulations, Standards, Guidance</a:t>
            </a:r>
            <a:endParaRPr lang="en-US" dirty="0"/>
          </a:p>
        </p:txBody>
      </p:sp>
      <p:sp>
        <p:nvSpPr>
          <p:cNvPr id="3" name="Content Placeholder 2"/>
          <p:cNvSpPr>
            <a:spLocks noGrp="1"/>
          </p:cNvSpPr>
          <p:nvPr>
            <p:ph idx="1"/>
          </p:nvPr>
        </p:nvSpPr>
        <p:spPr/>
        <p:txBody>
          <a:bodyPr/>
          <a:lstStyle/>
          <a:p>
            <a:pPr marL="0">
              <a:buNone/>
            </a:pPr>
            <a:r>
              <a:rPr lang="en-US" dirty="0"/>
              <a:t>Following regulation and applicable guidance and standards is the easiest and most predictable path to market.</a:t>
            </a:r>
          </a:p>
          <a:p>
            <a:pPr marL="0">
              <a:buNone/>
            </a:pPr>
            <a:r>
              <a:rPr lang="en-US" dirty="0"/>
              <a:t>Guidance = FDA </a:t>
            </a:r>
            <a:r>
              <a:rPr lang="en-US" dirty="0" smtClean="0"/>
              <a:t>expectation (usually! We’ll dive into this later)</a:t>
            </a:r>
            <a:endParaRPr lang="en-US" dirty="0"/>
          </a:p>
          <a:p>
            <a:pPr marL="0">
              <a:buNone/>
            </a:pPr>
            <a:r>
              <a:rPr lang="en-US" dirty="0"/>
              <a:t>99% of the time, </a:t>
            </a:r>
            <a:r>
              <a:rPr lang="en-US" dirty="0" smtClean="0"/>
              <a:t>conformance = faster overall time to market</a:t>
            </a:r>
          </a:p>
          <a:p>
            <a:endParaRPr lang="en-US" dirty="0"/>
          </a:p>
        </p:txBody>
      </p:sp>
    </p:spTree>
    <p:extLst>
      <p:ext uri="{BB962C8B-B14F-4D97-AF65-F5344CB8AC3E}">
        <p14:creationId xmlns:p14="http://schemas.microsoft.com/office/powerpoint/2010/main" val="1434540812"/>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4531</TotalTime>
  <Words>1111</Words>
  <Application>Microsoft Macintosh PowerPoint</Application>
  <PresentationFormat>Widescreen</PresentationFormat>
  <Paragraphs>161</Paragraphs>
  <Slides>18</Slides>
  <Notes>16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18</vt:i4>
      </vt:variant>
    </vt:vector>
  </HeadingPairs>
  <TitlesOfParts>
    <vt:vector size="21" baseType="lpstr">
      <vt:lpstr>Calibri</vt:lpstr>
      <vt:lpstr>Calibri Light</vt:lpstr>
      <vt:lpstr>Retrospect</vt:lpstr>
      <vt:lpstr>Tales from the Field:</vt:lpstr>
      <vt:lpstr>Agenda</vt:lpstr>
      <vt:lpstr>Quick Background</vt:lpstr>
      <vt:lpstr>PowerPoint Presentation</vt:lpstr>
      <vt:lpstr>Regulatory Overview</vt:lpstr>
      <vt:lpstr>Regulation</vt:lpstr>
      <vt:lpstr>Key Guidance</vt:lpstr>
      <vt:lpstr>Key Standards</vt:lpstr>
      <vt:lpstr>Regulations, Standards, Guidance</vt:lpstr>
      <vt:lpstr>Experiences from the Field - Overview</vt:lpstr>
      <vt:lpstr>Pre-Market – Case Study 1</vt:lpstr>
      <vt:lpstr>Pre-Market – Case Study 2</vt:lpstr>
      <vt:lpstr>Post-Market – Case Study 1</vt:lpstr>
      <vt:lpstr>Post-Market – Case Study 2</vt:lpstr>
      <vt:lpstr>The new Six Sigma?</vt:lpstr>
      <vt:lpstr>Our Strategy</vt:lpstr>
      <vt:lpstr>Summary</vt:lpstr>
      <vt:lpstr>Questions and Discussion</vt:lpstr>
    </vt:vector>
  </TitlesOfParts>
  <Company/>
  <LinksUpToDate>false</LinksUpToDate>
  <SharedDoc>false</SharedDoc>
  <HyperlinksChanged>false</HyperlinksChanged>
  <AppVersion>15.0022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Chad Gibson</dc:creator>
  <cp:lastModifiedBy>Chad Gibson</cp:lastModifiedBy>
  <cp:revision>87</cp:revision>
  <dcterms:created xsi:type="dcterms:W3CDTF">2016-05-09T18:33:46Z</dcterms:created>
  <dcterms:modified xsi:type="dcterms:W3CDTF">2016-05-23T16:06:22Z</dcterms:modified>
</cp:coreProperties>
</file>